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iriam Libre"/>
      <p:regular r:id="rId12"/>
      <p:bold r:id="rId13"/>
    </p:embeddedFont>
    <p:embeddedFont>
      <p:font typeface="Assistan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RUCE9Z28zQjsczIX1IUh43Zrm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iriamLibre-bold.fntdata"/><Relationship Id="rId12" Type="http://schemas.openxmlformats.org/officeDocument/2006/relationships/font" Target="fonts/MiriamLibr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ssistant-bold.fntdata"/><Relationship Id="rId14" Type="http://schemas.openxmlformats.org/officeDocument/2006/relationships/font" Target="fonts/Assistant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"/>
              <a:t>שוק משחקי השולחן הכפיל את עצמו בשנתיים האחרונות ובשנת 2021 צפוי להגיע ל8.31 מיליארד דולר.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3417500" y="792925"/>
            <a:ext cx="2519100" cy="23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t/>
            </a:r>
            <a:endParaRPr b="1" i="0" sz="5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8580" y="0"/>
            <a:ext cx="7715249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448" y="0"/>
            <a:ext cx="19640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6566" y="1778208"/>
            <a:ext cx="2729024" cy="137213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787723" y="524539"/>
            <a:ext cx="3338988" cy="94984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 IT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6337" y="118750"/>
            <a:ext cx="1501213" cy="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>
            <a:off x="465497" y="1216528"/>
            <a:ext cx="8213005" cy="366470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מייק איט</a:t>
            </a:r>
            <a:r>
              <a:rPr b="1" i="0" lang="i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i="0" lang="i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עשה זאת), היא תכנית חדשה שנבנתה במטרה</a:t>
            </a:r>
            <a:endParaRPr sz="2000"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לפתח לומד עצמאי</a:t>
            </a:r>
            <a:r>
              <a:rPr b="1" lang="iw" sz="2000">
                <a:solidFill>
                  <a:schemeClr val="lt1"/>
                </a:solidFill>
              </a:rPr>
              <a:t>.</a:t>
            </a:r>
            <a:endParaRPr sz="2000"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לאורך כל הלמידה, אתם תתנסו בלמידה עצמאית</a:t>
            </a:r>
            <a:r>
              <a:rPr b="1" lang="iw" sz="2000">
                <a:solidFill>
                  <a:schemeClr val="lt1"/>
                </a:solidFill>
              </a:rPr>
              <a:t>,</a:t>
            </a:r>
            <a:endParaRPr sz="2000"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המורה רק ילווה אתכם מרחוק מבלי להתערב בתהליך הלמידה ומבלי ללמד אתכם את החומר.</a:t>
            </a:r>
            <a:endParaRPr sz="2000"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כל תלמיד יתקדם בהתאם ליכולות ההתקדמות</a:t>
            </a:r>
            <a:r>
              <a:rPr b="1" i="0" lang="iw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שלו - זוהי לא תחרות</a:t>
            </a:r>
            <a:r>
              <a:rPr b="1" lang="iw" sz="2000">
                <a:solidFill>
                  <a:schemeClr val="lt1"/>
                </a:solidFill>
              </a:rPr>
              <a:t>!</a:t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465497" y="133343"/>
            <a:ext cx="2306056" cy="761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 IT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6337" y="118750"/>
            <a:ext cx="1501213" cy="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/>
          <p:nvPr/>
        </p:nvSpPr>
        <p:spPr>
          <a:xfrm>
            <a:off x="465497" y="133343"/>
            <a:ext cx="2306056" cy="761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 IT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3710763" y="801578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w" sz="48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על התכנית</a:t>
            </a:r>
            <a:endParaRPr b="1" i="0" sz="48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94175" y="1576150"/>
            <a:ext cx="7988700" cy="10737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" sz="1600" u="sng" cap="none" strike="noStrike">
                <a:solidFill>
                  <a:schemeClr val="lt1"/>
                </a:solidFill>
              </a:rPr>
              <a:t>מתי זה יקרה?</a:t>
            </a:r>
            <a:endParaRPr b="1" sz="1600" u="sng"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solidFill>
                  <a:schemeClr val="lt1"/>
                </a:solidFill>
              </a:rPr>
              <a:t>פ</a:t>
            </a:r>
            <a:r>
              <a:rPr b="0" i="0" lang="i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עם בשבועיים </a:t>
            </a:r>
            <a:r>
              <a:rPr lang="iw">
                <a:solidFill>
                  <a:schemeClr val="lt1"/>
                </a:solidFill>
              </a:rPr>
              <a:t>בשיעור מדעים </a:t>
            </a:r>
            <a:r>
              <a:rPr b="0" i="0" lang="i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נבצע למידה קצת אחרת.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בשיעור הזה יהיה עליכם ללמוד באופן עצמאי את יחידות הלימוד שהכנו עבורכם תחת הלשונית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solidFill>
                  <a:schemeClr val="lt1"/>
                </a:solidFill>
              </a:rPr>
              <a:t>MAKE IT</a:t>
            </a:r>
            <a:r>
              <a:rPr b="0" i="0" lang="i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באתר בית הספר.  </a:t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260525" y="2749024"/>
            <a:ext cx="8055900" cy="965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" sz="1600" u="sng" cap="none" strike="noStrike">
                <a:solidFill>
                  <a:schemeClr val="lt1"/>
                </a:solidFill>
              </a:rPr>
              <a:t>אם כך... מה תפקידה של המורה?</a:t>
            </a:r>
            <a:endParaRPr b="1" sz="1600" u="sng"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תפקידי לסייע לכם ללמוד באופן עצמאי. לרכוש את היכולת להצליח ללמוד בעצמכם. אני כמובן אתמוך בכל מי שקשה לו, אך לא אלמד את החומר, אלמד איך ללמוד את החומר.</a:t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260525" y="3826575"/>
            <a:ext cx="8055900" cy="10737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600" u="sng">
                <a:solidFill>
                  <a:schemeClr val="lt1"/>
                </a:solidFill>
              </a:rPr>
              <a:t>מעריכים אותנו באמצעות ציונים?</a:t>
            </a:r>
            <a:endParaRPr b="1" sz="1600" u="sng"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solidFill>
                  <a:schemeClr val="lt1"/>
                </a:solidFill>
              </a:rPr>
              <a:t>ההערכה בשיעור הזה תינתן על תלמידאות. </a:t>
            </a:r>
            <a:endParaRPr>
              <a:solidFill>
                <a:schemeClr val="lt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solidFill>
                  <a:schemeClr val="lt1"/>
                </a:solidFill>
              </a:rPr>
              <a:t>המורה עוקבת אחרי העבודה שלכם. אם היא רואה רצינות - מקבלים 100</a:t>
            </a:r>
            <a:endParaRPr>
              <a:solidFill>
                <a:schemeClr val="lt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solidFill>
                  <a:schemeClr val="lt1"/>
                </a:solidFill>
              </a:rPr>
              <a:t>בהצלחה!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6337" y="118750"/>
            <a:ext cx="1501213" cy="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/>
          <p:nvPr/>
        </p:nvSpPr>
        <p:spPr>
          <a:xfrm>
            <a:off x="465497" y="133343"/>
            <a:ext cx="2306056" cy="761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 IT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562501" y="761400"/>
            <a:ext cx="82230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iw" sz="5000">
                <a:latin typeface="Assistant"/>
                <a:ea typeface="Assistant"/>
                <a:cs typeface="Assistant"/>
                <a:sym typeface="Assistant"/>
              </a:rPr>
              <a:t>אפה נמצא החומר של הקורס?</a:t>
            </a:r>
            <a:endParaRPr b="1" i="0" sz="5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082525" y="1744717"/>
            <a:ext cx="7912500" cy="7614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30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קורס MAKE IT  נמצא באתר </a:t>
            </a:r>
            <a:endParaRPr b="0" i="0" sz="3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127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30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בית הספר - הכל בפנים</a:t>
            </a:r>
            <a:endParaRPr b="0" i="0" sz="3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127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127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3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נכנסים לאתר בית הספר</a:t>
            </a:r>
            <a:endParaRPr b="0" i="0" sz="3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127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127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3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נכנסים ללשונית MAKE IT</a:t>
            </a:r>
            <a:endParaRPr b="0" i="0" sz="3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93" name="Google Shape;9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13600"/>
            <a:ext cx="4606598" cy="24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7225575" y="2800275"/>
            <a:ext cx="355500" cy="399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225575" y="3814925"/>
            <a:ext cx="355500" cy="399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913050" y="4009475"/>
            <a:ext cx="30468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5000">
                <a:solidFill>
                  <a:srgbClr val="CC0000"/>
                </a:solidFill>
              </a:rPr>
              <a:t>ומתחילים!</a:t>
            </a:r>
            <a:endParaRPr sz="5000">
              <a:solidFill>
                <a:srgbClr val="CC0000"/>
              </a:solidFill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4159200" y="4401175"/>
            <a:ext cx="616800" cy="39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6337" y="118750"/>
            <a:ext cx="1501213" cy="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465497" y="133343"/>
            <a:ext cx="2306056" cy="761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 IT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5469800" y="985700"/>
            <a:ext cx="30000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5000">
                <a:solidFill>
                  <a:srgbClr val="E69138"/>
                </a:solidFill>
                <a:latin typeface="Assistant"/>
                <a:ea typeface="Assistant"/>
                <a:cs typeface="Assistant"/>
                <a:sym typeface="Assistant"/>
              </a:rPr>
              <a:t>מה יש שם?</a:t>
            </a:r>
            <a:endParaRPr b="1" sz="5000">
              <a:solidFill>
                <a:srgbClr val="E691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567925" y="1738288"/>
            <a:ext cx="7800900" cy="1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"/>
              <a:t>סרטונים</a:t>
            </a:r>
            <a:endParaRPr/>
          </a:p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"/>
              <a:t>מצגות</a:t>
            </a:r>
            <a:endParaRPr/>
          </a:p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"/>
              <a:t>קישורים לאתרים</a:t>
            </a:r>
            <a:endParaRPr/>
          </a:p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"/>
              <a:t>קבצים מצורפים</a:t>
            </a:r>
            <a:endParaRPr/>
          </a:p>
        </p:txBody>
      </p:sp>
      <p:sp>
        <p:nvSpPr>
          <p:cNvPr id="109" name="Google Shape;109;p5"/>
          <p:cNvSpPr txBox="1"/>
          <p:nvPr/>
        </p:nvSpPr>
        <p:spPr>
          <a:xfrm>
            <a:off x="3564800" y="2687525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5000">
                <a:solidFill>
                  <a:srgbClr val="CC0000"/>
                </a:solidFill>
                <a:latin typeface="Assistant"/>
                <a:ea typeface="Assistant"/>
                <a:cs typeface="Assistant"/>
                <a:sym typeface="Assistant"/>
              </a:rPr>
              <a:t>מה בסוף?</a:t>
            </a:r>
            <a:endParaRPr b="1" sz="5000">
              <a:solidFill>
                <a:srgbClr val="CC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523800" y="3573300"/>
            <a:ext cx="8096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100">
                <a:solidFill>
                  <a:srgbClr val="CC0000"/>
                </a:solidFill>
              </a:rPr>
              <a:t>בסוף השנה כל תלמיד יצטרך להכין משחק מדעי שמתבסס על עיקרון מדעי אחד או יותר שלמד בקורס.</a:t>
            </a:r>
            <a:endParaRPr b="1" sz="2100">
              <a:solidFill>
                <a:srgbClr val="CC0000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100">
                <a:solidFill>
                  <a:srgbClr val="CC0000"/>
                </a:solidFill>
              </a:rPr>
              <a:t>צוות השופטים יחליט על המנצח המאושר, שיזכה בפרס.</a:t>
            </a:r>
            <a:endParaRPr b="1" sz="2100">
              <a:solidFill>
                <a:srgbClr val="CC0000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100">
                <a:solidFill>
                  <a:srgbClr val="CC0000"/>
                </a:solidFill>
              </a:rPr>
              <a:t>בהצלחה לכולם!!!</a:t>
            </a:r>
            <a:endParaRPr b="1" sz="21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999" cy="587351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/>
          <p:nvPr/>
        </p:nvSpPr>
        <p:spPr>
          <a:xfrm>
            <a:off x="163324" y="127400"/>
            <a:ext cx="1786800" cy="761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 IT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937" y="80650"/>
            <a:ext cx="1501213" cy="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/>
        </p:nvSpPr>
        <p:spPr>
          <a:xfrm>
            <a:off x="4475075" y="1168000"/>
            <a:ext cx="4429500" cy="38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 sz="3600"/>
              <a:t>           </a:t>
            </a:r>
            <a:r>
              <a:rPr lang="iw" sz="3600">
                <a:latin typeface="Miriam Libre"/>
                <a:ea typeface="Miriam Libre"/>
                <a:cs typeface="Miriam Libre"/>
                <a:sym typeface="Miriam Libre"/>
              </a:rPr>
              <a:t>שימו</a:t>
            </a:r>
            <a:endParaRPr sz="36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3000">
                <a:latin typeface="Miriam Libre"/>
                <a:ea typeface="Miriam Libre"/>
                <a:cs typeface="Miriam Libre"/>
                <a:sym typeface="Miriam Libre"/>
              </a:rPr>
              <a:t>יש להקפיד לעבור שלבים על פי הסדר המופיע באתר. </a:t>
            </a:r>
            <a:endParaRPr sz="30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3000">
                <a:latin typeface="Miriam Libre"/>
                <a:ea typeface="Miriam Libre"/>
                <a:cs typeface="Miriam Libre"/>
                <a:sym typeface="Miriam Libre"/>
              </a:rPr>
              <a:t>אין להשמיט חלקים או לדלג עליהם. </a:t>
            </a:r>
            <a:endParaRPr sz="3000">
              <a:latin typeface="Miriam Libre"/>
              <a:ea typeface="Miriam Libre"/>
              <a:cs typeface="Miriam Libre"/>
              <a:sym typeface="Miriam Libre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5882875" y="1257525"/>
            <a:ext cx="589500" cy="4872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yoav alondahan dahan</dc:creator>
</cp:coreProperties>
</file>